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7772400" cy="1005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09-29T23:47:17.976"/>
    <p1510:client id="{9CB4DDF7-6DA7-3DA5-0B55-C54536912DE5}" v="1" dt="2026-09-30T12:53:31.473"/>
    <p1510:client id="{AE0DD714-C837-B19C-B2F6-F6970CF3DDA9}" v="38" dt="2026-10-01T12:44:51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8F97C-3790-43B5-9C5C-57532103EAB2}" type="datetimeFigureOut"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90688" y="1257300"/>
            <a:ext cx="439102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FCF22-4EBF-4C13-BBA3-21D010508D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35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Smirthwait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6" y="164592"/>
            <a:ext cx="2560320" cy="6895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0515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E600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Replacement &amp; Warranty Timeline</a:t>
            </a:r>
            <a:endParaRPr lang="en-US" sz="3200"/>
          </a:p>
        </p:txBody>
      </p:sp>
      <p:sp>
        <p:nvSpPr>
          <p:cNvPr id="5" name="Text 2"/>
          <p:cNvSpPr txBox="1"/>
          <p:nvPr/>
        </p:nvSpPr>
        <p:spPr>
          <a:xfrm>
            <a:off x="457200" y="1600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Here’s what happens after you contact us, including the information we need and when you can expect an update.</a:t>
            </a:r>
            <a:endParaRPr lang="en-US" sz="1400"/>
          </a:p>
        </p:txBody>
      </p:sp>
      <p:sp>
        <p:nvSpPr>
          <p:cNvPr id="6" name="Shape 3"/>
          <p:cNvSpPr/>
          <p:nvPr/>
        </p:nvSpPr>
        <p:spPr>
          <a:xfrm>
            <a:off x="457200" y="2103120"/>
            <a:ext cx="3063240" cy="411480"/>
          </a:xfrm>
          <a:prstGeom prst="roundRect">
            <a:avLst>
              <a:gd name="adj" fmla="val 48889"/>
            </a:avLst>
          </a:prstGeom>
          <a:solidFill>
            <a:srgbClr val="FDEEF5"/>
          </a:solidFill>
          <a:ln w="12700">
            <a:solidFill>
              <a:srgbClr val="FDEEF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2199132"/>
            <a:ext cx="219456" cy="2194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60120" y="210312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Products damaged on delivery</a:t>
            </a:r>
            <a:endParaRPr lang="en-US" sz="1200"/>
          </a:p>
        </p:txBody>
      </p:sp>
      <p:sp>
        <p:nvSpPr>
          <p:cNvPr id="9" name="Shape 5"/>
          <p:cNvSpPr/>
          <p:nvPr/>
        </p:nvSpPr>
        <p:spPr>
          <a:xfrm>
            <a:off x="3703320" y="2103120"/>
            <a:ext cx="3063240" cy="411480"/>
          </a:xfrm>
          <a:prstGeom prst="roundRect">
            <a:avLst>
              <a:gd name="adj" fmla="val 48889"/>
            </a:avLst>
          </a:prstGeom>
          <a:solidFill>
            <a:srgbClr val="FDEEF5"/>
          </a:solidFill>
          <a:ln w="12700">
            <a:solidFill>
              <a:srgbClr val="FDEEF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912" y="2199132"/>
            <a:ext cx="219456" cy="21945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206240" y="2103120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Warranty parts &amp; product defects</a:t>
            </a:r>
            <a:endParaRPr lang="en-US" sz="1200"/>
          </a:p>
        </p:txBody>
      </p:sp>
      <p:sp>
        <p:nvSpPr>
          <p:cNvPr id="12" name="Shape 7"/>
          <p:cNvSpPr/>
          <p:nvPr/>
        </p:nvSpPr>
        <p:spPr>
          <a:xfrm>
            <a:off x="548640" y="2743200"/>
            <a:ext cx="7437120" cy="365760"/>
          </a:xfrm>
          <a:prstGeom prst="roundRect">
            <a:avLst>
              <a:gd name="adj" fmla="val 50000"/>
            </a:avLst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2816352"/>
            <a:ext cx="219456" cy="2194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51560" y="2743200"/>
            <a:ext cx="679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1–5 are usually completed within 5–7 business days</a:t>
            </a:r>
            <a:endParaRPr lang="en-US" sz="1300"/>
          </a:p>
        </p:txBody>
      </p:sp>
      <p:sp>
        <p:nvSpPr>
          <p:cNvPr id="15" name="Shape 9"/>
          <p:cNvSpPr/>
          <p:nvPr/>
        </p:nvSpPr>
        <p:spPr>
          <a:xfrm>
            <a:off x="8168640" y="2743200"/>
            <a:ext cx="1341120" cy="365760"/>
          </a:xfrm>
          <a:prstGeom prst="roundRect">
            <a:avLst>
              <a:gd name="adj" fmla="val 50000"/>
            </a:avLst>
          </a:prstGeom>
          <a:solidFill>
            <a:srgbClr val="ECE3EF"/>
          </a:solidFill>
          <a:ln w="12700">
            <a:solidFill>
              <a:srgbClr val="ECE3E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0"/>
          <p:cNvSpPr txBox="1"/>
          <p:nvPr/>
        </p:nvSpPr>
        <p:spPr>
          <a:xfrm>
            <a:off x="8168640" y="2743200"/>
            <a:ext cx="134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</a:t>
            </a:r>
            <a:endParaRPr lang="en-US" sz="1300"/>
          </a:p>
        </p:txBody>
      </p:sp>
      <p:sp>
        <p:nvSpPr>
          <p:cNvPr id="17" name="Shape 11"/>
          <p:cNvSpPr/>
          <p:nvPr/>
        </p:nvSpPr>
        <p:spPr>
          <a:xfrm>
            <a:off x="1219200" y="3680460"/>
            <a:ext cx="7620000" cy="1"/>
          </a:xfrm>
          <a:prstGeom prst="line">
            <a:avLst/>
          </a:prstGeom>
          <a:noFill/>
          <a:ln w="38100">
            <a:solidFill>
              <a:srgbClr val="D9D9D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2"/>
          <p:cNvSpPr/>
          <p:nvPr/>
        </p:nvSpPr>
        <p:spPr>
          <a:xfrm>
            <a:off x="729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3"/>
          <p:cNvSpPr/>
          <p:nvPr/>
        </p:nvSpPr>
        <p:spPr>
          <a:xfrm>
            <a:off x="784860" y="3246120"/>
            <a:ext cx="868680" cy="86868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032" y="3479292"/>
            <a:ext cx="402336" cy="402336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30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E600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</a:t>
            </a:r>
            <a:endParaRPr lang="en-US" sz="1000"/>
          </a:p>
        </p:txBody>
      </p:sp>
      <p:sp>
        <p:nvSpPr>
          <p:cNvPr id="22" name="Text 15"/>
          <p:cNvSpPr txBox="1"/>
          <p:nvPr/>
        </p:nvSpPr>
        <p:spPr>
          <a:xfrm>
            <a:off x="530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Received</a:t>
            </a:r>
            <a:endParaRPr lang="en-US" sz="1250"/>
          </a:p>
        </p:txBody>
      </p:sp>
      <p:sp>
        <p:nvSpPr>
          <p:cNvPr id="23" name="Text 16"/>
          <p:cNvSpPr txBox="1"/>
          <p:nvPr/>
        </p:nvSpPr>
        <p:spPr>
          <a:xfrm>
            <a:off x="530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 by phone or email with your product, order and contact details.</a:t>
            </a:r>
            <a:endParaRPr lang="en-US" sz="1000"/>
          </a:p>
        </p:txBody>
      </p:sp>
      <p:sp>
        <p:nvSpPr>
          <p:cNvPr id="24" name="Shape 17"/>
          <p:cNvSpPr/>
          <p:nvPr/>
        </p:nvSpPr>
        <p:spPr>
          <a:xfrm>
            <a:off x="2253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2308860" y="3246120"/>
            <a:ext cx="868680" cy="86868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2032" y="3479292"/>
            <a:ext cx="402336" cy="402336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2054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</a:t>
            </a:r>
            <a:endParaRPr lang="en-US" sz="1000"/>
          </a:p>
        </p:txBody>
      </p:sp>
      <p:sp>
        <p:nvSpPr>
          <p:cNvPr id="28" name="Text 20"/>
          <p:cNvSpPr txBox="1"/>
          <p:nvPr/>
        </p:nvSpPr>
        <p:spPr>
          <a:xfrm>
            <a:off x="2054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Review</a:t>
            </a:r>
            <a:endParaRPr lang="en-US" sz="1250"/>
          </a:p>
        </p:txBody>
      </p:sp>
      <p:sp>
        <p:nvSpPr>
          <p:cNvPr id="29" name="Text 21"/>
          <p:cNvSpPr txBox="1"/>
          <p:nvPr/>
        </p:nvSpPr>
        <p:spPr>
          <a:xfrm>
            <a:off x="2054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review your request and follow up if we need any clarification.</a:t>
            </a:r>
            <a:endParaRPr lang="en-US" sz="1000"/>
          </a:p>
        </p:txBody>
      </p:sp>
      <p:sp>
        <p:nvSpPr>
          <p:cNvPr id="30" name="Shape 22"/>
          <p:cNvSpPr/>
          <p:nvPr/>
        </p:nvSpPr>
        <p:spPr>
          <a:xfrm>
            <a:off x="3777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3"/>
          <p:cNvSpPr/>
          <p:nvPr/>
        </p:nvSpPr>
        <p:spPr>
          <a:xfrm>
            <a:off x="3832860" y="3246120"/>
            <a:ext cx="868680" cy="868680"/>
          </a:xfrm>
          <a:prstGeom prst="ellipse">
            <a:avLst/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6032" y="3479292"/>
            <a:ext cx="402336" cy="402336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3578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</a:t>
            </a:r>
            <a:endParaRPr lang="en-US" sz="1000"/>
          </a:p>
        </p:txBody>
      </p:sp>
      <p:sp>
        <p:nvSpPr>
          <p:cNvPr id="34" name="Text 25"/>
          <p:cNvSpPr txBox="1"/>
          <p:nvPr/>
        </p:nvSpPr>
        <p:spPr>
          <a:xfrm>
            <a:off x="3578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 Check</a:t>
            </a:r>
            <a:endParaRPr lang="en-US" sz="1250"/>
          </a:p>
        </p:txBody>
      </p:sp>
      <p:sp>
        <p:nvSpPr>
          <p:cNvPr id="35" name="Text 26"/>
          <p:cNvSpPr txBox="1"/>
          <p:nvPr/>
        </p:nvSpPr>
        <p:spPr>
          <a:xfrm>
            <a:off x="3578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check stock and availability of the parts or product you need.</a:t>
            </a:r>
            <a:endParaRPr lang="en-US" sz="1000"/>
          </a:p>
        </p:txBody>
      </p:sp>
      <p:sp>
        <p:nvSpPr>
          <p:cNvPr id="36" name="Shape 27"/>
          <p:cNvSpPr/>
          <p:nvPr/>
        </p:nvSpPr>
        <p:spPr>
          <a:xfrm>
            <a:off x="5301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28"/>
          <p:cNvSpPr/>
          <p:nvPr/>
        </p:nvSpPr>
        <p:spPr>
          <a:xfrm>
            <a:off x="5356860" y="3246120"/>
            <a:ext cx="868680" cy="86868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0032" y="3479292"/>
            <a:ext cx="402336" cy="402336"/>
          </a:xfrm>
          <a:prstGeom prst="rect">
            <a:avLst/>
          </a:prstGeom>
        </p:spPr>
      </p:pic>
      <p:sp>
        <p:nvSpPr>
          <p:cNvPr id="39" name="Text 29"/>
          <p:cNvSpPr txBox="1"/>
          <p:nvPr/>
        </p:nvSpPr>
        <p:spPr>
          <a:xfrm>
            <a:off x="5102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E600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</a:t>
            </a:r>
            <a:endParaRPr lang="en-US" sz="1000"/>
          </a:p>
        </p:txBody>
      </p:sp>
      <p:sp>
        <p:nvSpPr>
          <p:cNvPr id="40" name="Text 30"/>
          <p:cNvSpPr txBox="1"/>
          <p:nvPr/>
        </p:nvSpPr>
        <p:spPr>
          <a:xfrm>
            <a:off x="5102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RMA Number Issued</a:t>
            </a:r>
            <a:endParaRPr lang="en-US" sz="1250"/>
          </a:p>
        </p:txBody>
      </p:sp>
      <p:sp>
        <p:nvSpPr>
          <p:cNvPr id="41" name="Text 31"/>
          <p:cNvSpPr txBox="1"/>
          <p:nvPr/>
        </p:nvSpPr>
        <p:spPr>
          <a:xfrm>
            <a:off x="5102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issue a Return Merchandise Authorization (RMA) number for your request.</a:t>
            </a:r>
            <a:endParaRPr lang="en-US" sz="1000"/>
          </a:p>
        </p:txBody>
      </p:sp>
      <p:sp>
        <p:nvSpPr>
          <p:cNvPr id="42" name="Shape 32"/>
          <p:cNvSpPr/>
          <p:nvPr/>
        </p:nvSpPr>
        <p:spPr>
          <a:xfrm>
            <a:off x="6825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33"/>
          <p:cNvSpPr/>
          <p:nvPr/>
        </p:nvSpPr>
        <p:spPr>
          <a:xfrm>
            <a:off x="6880860" y="3246120"/>
            <a:ext cx="868680" cy="86868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14032" y="3479292"/>
            <a:ext cx="402336" cy="402336"/>
          </a:xfrm>
          <a:prstGeom prst="rect">
            <a:avLst/>
          </a:prstGeom>
        </p:spPr>
      </p:pic>
      <p:sp>
        <p:nvSpPr>
          <p:cNvPr id="45" name="Text 34"/>
          <p:cNvSpPr txBox="1"/>
          <p:nvPr/>
        </p:nvSpPr>
        <p:spPr>
          <a:xfrm>
            <a:off x="6626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5</a:t>
            </a:r>
            <a:endParaRPr lang="en-US" sz="1000"/>
          </a:p>
        </p:txBody>
      </p:sp>
      <p:sp>
        <p:nvSpPr>
          <p:cNvPr id="46" name="Text 35"/>
          <p:cNvSpPr txBox="1"/>
          <p:nvPr/>
        </p:nvSpPr>
        <p:spPr>
          <a:xfrm>
            <a:off x="6626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Placed</a:t>
            </a:r>
            <a:endParaRPr lang="en-US" sz="1250"/>
          </a:p>
        </p:txBody>
      </p:sp>
      <p:sp>
        <p:nvSpPr>
          <p:cNvPr id="47" name="Text 36"/>
          <p:cNvSpPr txBox="1"/>
          <p:nvPr/>
        </p:nvSpPr>
        <p:spPr>
          <a:xfrm>
            <a:off x="6626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place the order for your replacement part or product.</a:t>
            </a:r>
            <a:endParaRPr lang="en-US" sz="1000"/>
          </a:p>
        </p:txBody>
      </p:sp>
      <p:sp>
        <p:nvSpPr>
          <p:cNvPr id="48" name="Shape 37"/>
          <p:cNvSpPr/>
          <p:nvPr/>
        </p:nvSpPr>
        <p:spPr>
          <a:xfrm>
            <a:off x="8349996" y="3191256"/>
            <a:ext cx="978408" cy="9784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38"/>
          <p:cNvSpPr/>
          <p:nvPr/>
        </p:nvSpPr>
        <p:spPr>
          <a:xfrm>
            <a:off x="8404860" y="3246120"/>
            <a:ext cx="868680" cy="868680"/>
          </a:xfrm>
          <a:prstGeom prst="ellipse">
            <a:avLst/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8032" y="3479292"/>
            <a:ext cx="402336" cy="402336"/>
          </a:xfrm>
          <a:prstGeom prst="rect">
            <a:avLst/>
          </a:prstGeom>
        </p:spPr>
      </p:pic>
      <p:sp>
        <p:nvSpPr>
          <p:cNvPr id="51" name="Text 39"/>
          <p:cNvSpPr txBox="1"/>
          <p:nvPr/>
        </p:nvSpPr>
        <p:spPr>
          <a:xfrm>
            <a:off x="8150352" y="4206240"/>
            <a:ext cx="1377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6</a:t>
            </a:r>
            <a:endParaRPr lang="en-US" sz="1000"/>
          </a:p>
        </p:txBody>
      </p:sp>
      <p:sp>
        <p:nvSpPr>
          <p:cNvPr id="52" name="Text 40"/>
          <p:cNvSpPr txBox="1"/>
          <p:nvPr/>
        </p:nvSpPr>
        <p:spPr>
          <a:xfrm>
            <a:off x="8150352" y="4425696"/>
            <a:ext cx="13776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Shipped &amp; Tracked</a:t>
            </a:r>
            <a:endParaRPr lang="en-US" sz="1250"/>
          </a:p>
        </p:txBody>
      </p:sp>
      <p:sp>
        <p:nvSpPr>
          <p:cNvPr id="53" name="Text 41"/>
          <p:cNvSpPr txBox="1"/>
          <p:nvPr/>
        </p:nvSpPr>
        <p:spPr>
          <a:xfrm>
            <a:off x="8150352" y="4919472"/>
            <a:ext cx="1377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email your shipping confirmation and tracking details.</a:t>
            </a:r>
            <a:endParaRPr lang="en-US" sz="1000"/>
          </a:p>
        </p:txBody>
      </p:sp>
      <p:sp>
        <p:nvSpPr>
          <p:cNvPr id="54" name="Text 42"/>
          <p:cNvSpPr txBox="1"/>
          <p:nvPr/>
        </p:nvSpPr>
        <p:spPr>
          <a:xfrm>
            <a:off x="457200" y="5669280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your order is placed, delivery times depend on availability:</a:t>
            </a:r>
            <a:endParaRPr lang="en-US" sz="1200"/>
          </a:p>
        </p:txBody>
      </p:sp>
      <p:sp>
        <p:nvSpPr>
          <p:cNvPr id="55" name="Shape 43"/>
          <p:cNvSpPr/>
          <p:nvPr/>
        </p:nvSpPr>
        <p:spPr>
          <a:xfrm>
            <a:off x="457200" y="5943600"/>
            <a:ext cx="4434840" cy="685800"/>
          </a:xfrm>
          <a:prstGeom prst="roundRect">
            <a:avLst>
              <a:gd name="adj" fmla="val 16000"/>
            </a:avLst>
          </a:prstGeom>
          <a:solidFill>
            <a:srgbClr val="FDEEF5"/>
          </a:solidFill>
          <a:ln w="12700">
            <a:solidFill>
              <a:srgbClr val="FDEE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44"/>
          <p:cNvSpPr/>
          <p:nvPr/>
        </p:nvSpPr>
        <p:spPr>
          <a:xfrm>
            <a:off x="594360" y="6035040"/>
            <a:ext cx="502920" cy="50292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3232" y="6153912"/>
            <a:ext cx="265176" cy="265176"/>
          </a:xfrm>
          <a:prstGeom prst="rect">
            <a:avLst/>
          </a:prstGeom>
        </p:spPr>
      </p:pic>
      <p:sp>
        <p:nvSpPr>
          <p:cNvPr id="58" name="Text 45"/>
          <p:cNvSpPr txBox="1"/>
          <p:nvPr/>
        </p:nvSpPr>
        <p:spPr>
          <a:xfrm>
            <a:off x="1234440" y="598932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stock at our USA warehouse</a:t>
            </a:r>
            <a:endParaRPr lang="en-US" sz="1200"/>
          </a:p>
        </p:txBody>
      </p:sp>
      <p:sp>
        <p:nvSpPr>
          <p:cNvPr id="59" name="Text 46"/>
          <p:cNvSpPr txBox="1"/>
          <p:nvPr/>
        </p:nvSpPr>
        <p:spPr>
          <a:xfrm>
            <a:off x="3154680" y="597103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</a:t>
            </a:r>
            <a:endParaRPr lang="en-US" sz="2400"/>
          </a:p>
          <a:p>
            <a:pPr marL="0" indent="0" algn="r">
              <a:buNone/>
            </a:pPr>
            <a:r>
              <a:rPr lang="en-US" sz="95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days</a:t>
            </a:r>
            <a:endParaRPr lang="en-US" sz="2400"/>
          </a:p>
        </p:txBody>
      </p:sp>
      <p:sp>
        <p:nvSpPr>
          <p:cNvPr id="60" name="Shape 47"/>
          <p:cNvSpPr/>
          <p:nvPr/>
        </p:nvSpPr>
        <p:spPr>
          <a:xfrm>
            <a:off x="5166360" y="5943600"/>
            <a:ext cx="4434840" cy="685800"/>
          </a:xfrm>
          <a:prstGeom prst="roundRect">
            <a:avLst>
              <a:gd name="adj" fmla="val 16000"/>
            </a:avLst>
          </a:prstGeom>
          <a:solidFill>
            <a:srgbClr val="FDEEF5"/>
          </a:solidFill>
          <a:ln w="12700">
            <a:solidFill>
              <a:srgbClr val="FDEE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48"/>
          <p:cNvSpPr/>
          <p:nvPr/>
        </p:nvSpPr>
        <p:spPr>
          <a:xfrm>
            <a:off x="5303520" y="6035040"/>
            <a:ext cx="502920" cy="50292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22392" y="6153912"/>
            <a:ext cx="265176" cy="265176"/>
          </a:xfrm>
          <a:prstGeom prst="rect">
            <a:avLst/>
          </a:prstGeom>
        </p:spPr>
      </p:pic>
      <p:sp>
        <p:nvSpPr>
          <p:cNvPr id="63" name="Text 49"/>
          <p:cNvSpPr txBox="1"/>
          <p:nvPr/>
        </p:nvSpPr>
        <p:spPr>
          <a:xfrm>
            <a:off x="5943600" y="598932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to order in the UK (manufactured and shipped)</a:t>
            </a:r>
            <a:endParaRPr lang="en-US" sz="1200"/>
          </a:p>
        </p:txBody>
      </p:sp>
      <p:sp>
        <p:nvSpPr>
          <p:cNvPr id="64" name="Text 50"/>
          <p:cNvSpPr txBox="1"/>
          <p:nvPr/>
        </p:nvSpPr>
        <p:spPr>
          <a:xfrm>
            <a:off x="7863840" y="597103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>
                <a:solidFill>
                  <a:srgbClr val="E600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4–8</a:t>
            </a:r>
            <a:endParaRPr lang="en-US" sz="2400"/>
          </a:p>
          <a:p>
            <a:pPr marL="0" indent="0" algn="r">
              <a:buNone/>
            </a:pPr>
            <a:r>
              <a:rPr lang="en-US" sz="95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approximately</a:t>
            </a:r>
            <a:endParaRPr lang="en-US" sz="2400"/>
          </a:p>
        </p:txBody>
      </p:sp>
      <p:sp>
        <p:nvSpPr>
          <p:cNvPr id="65" name="Shape 51"/>
          <p:cNvSpPr/>
          <p:nvPr/>
        </p:nvSpPr>
        <p:spPr>
          <a:xfrm>
            <a:off x="457200" y="6812280"/>
            <a:ext cx="9144000" cy="502920"/>
          </a:xfrm>
          <a:prstGeom prst="roundRect">
            <a:avLst>
              <a:gd name="adj" fmla="val 21818"/>
            </a:avLst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Text 52"/>
          <p:cNvSpPr txBox="1"/>
          <p:nvPr/>
        </p:nvSpPr>
        <p:spPr>
          <a:xfrm>
            <a:off x="685800" y="681228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 We're here to help.</a:t>
            </a:r>
            <a:endParaRPr lang="en-US" sz="1300"/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06240" y="6949440"/>
            <a:ext cx="228600" cy="228600"/>
          </a:xfrm>
          <a:prstGeom prst="rect">
            <a:avLst/>
          </a:prstGeom>
        </p:spPr>
      </p:pic>
      <p:sp>
        <p:nvSpPr>
          <p:cNvPr id="68" name="Text 53"/>
          <p:cNvSpPr txBox="1"/>
          <p:nvPr/>
        </p:nvSpPr>
        <p:spPr>
          <a:xfrm>
            <a:off x="4526280" y="68122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212-541-2455</a:t>
            </a:r>
            <a:endParaRPr lang="en-US" sz="1400"/>
          </a:p>
        </p:txBody>
      </p:sp>
      <p:pic>
        <p:nvPicPr>
          <p:cNvPr id="69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6520" y="6949440"/>
            <a:ext cx="228600" cy="228600"/>
          </a:xfrm>
          <a:prstGeom prst="rect">
            <a:avLst/>
          </a:prstGeom>
        </p:spPr>
      </p:pic>
      <p:sp>
        <p:nvSpPr>
          <p:cNvPr id="70" name="Text 54"/>
          <p:cNvSpPr txBox="1"/>
          <p:nvPr/>
        </p:nvSpPr>
        <p:spPr>
          <a:xfrm>
            <a:off x="6766560" y="68122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info@smirthwaite.com</a:t>
            </a:r>
            <a:endParaRPr lang="en-US" sz="1400"/>
          </a:p>
        </p:txBody>
      </p:sp>
      <p:sp>
        <p:nvSpPr>
          <p:cNvPr id="71" name="Text 55"/>
          <p:cNvSpPr txBox="1"/>
          <p:nvPr/>
        </p:nvSpPr>
        <p:spPr>
          <a:xfrm>
            <a:off x="457200" y="74066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Smirthwaite USA LLC  ·  smirthwaite.com  ·  Page 1 of 2</a:t>
            </a:r>
            <a:endParaRPr lang="en-US" sz="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Smirthwait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6" y="164592"/>
            <a:ext cx="2560320" cy="6895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0515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E600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Us Process Your Request Faster</a:t>
            </a:r>
            <a:endParaRPr lang="en-US" sz="3200"/>
          </a:p>
        </p:txBody>
      </p:sp>
      <p:sp>
        <p:nvSpPr>
          <p:cNvPr id="5" name="Text 2"/>
          <p:cNvSpPr txBox="1"/>
          <p:nvPr/>
        </p:nvSpPr>
        <p:spPr>
          <a:xfrm>
            <a:off x="457200" y="1600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Providing the information below helps us identify the correct part or product and process your request efficiently.</a:t>
            </a:r>
            <a:endParaRPr lang="en-US" sz="1400"/>
          </a:p>
        </p:txBody>
      </p:sp>
      <p:sp>
        <p:nvSpPr>
          <p:cNvPr id="6" name="Shape 3"/>
          <p:cNvSpPr/>
          <p:nvPr/>
        </p:nvSpPr>
        <p:spPr>
          <a:xfrm>
            <a:off x="457200" y="2194560"/>
            <a:ext cx="5120640" cy="5029200"/>
          </a:xfrm>
          <a:prstGeom prst="roundRect">
            <a:avLst>
              <a:gd name="adj" fmla="val 2727"/>
            </a:avLst>
          </a:prstGeom>
          <a:solidFill>
            <a:srgbClr val="FDEEF5"/>
          </a:solidFill>
          <a:ln w="12700">
            <a:solidFill>
              <a:srgbClr val="FDEE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 txBox="1"/>
          <p:nvPr/>
        </p:nvSpPr>
        <p:spPr>
          <a:xfrm>
            <a:off x="731520" y="23774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include with your request</a:t>
            </a:r>
            <a:endParaRPr lang="en-US" sz="1800"/>
          </a:p>
        </p:txBody>
      </p:sp>
      <p:sp>
        <p:nvSpPr>
          <p:cNvPr id="8" name="Shape 5"/>
          <p:cNvSpPr/>
          <p:nvPr/>
        </p:nvSpPr>
        <p:spPr>
          <a:xfrm>
            <a:off x="731520" y="2926080"/>
            <a:ext cx="502920" cy="50292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3049524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17320" y="29077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or part number</a:t>
            </a:r>
            <a:endParaRPr lang="en-US" sz="1400"/>
          </a:p>
        </p:txBody>
      </p:sp>
      <p:sp>
        <p:nvSpPr>
          <p:cNvPr id="11" name="Text 7"/>
          <p:cNvSpPr txBox="1"/>
          <p:nvPr/>
        </p:nvSpPr>
        <p:spPr>
          <a:xfrm>
            <a:off x="1417320" y="31821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us identify the exact product or part.</a:t>
            </a:r>
            <a:endParaRPr lang="en-US" sz="1100"/>
          </a:p>
        </p:txBody>
      </p:sp>
      <p:sp>
        <p:nvSpPr>
          <p:cNvPr id="12" name="Shape 8"/>
          <p:cNvSpPr/>
          <p:nvPr/>
        </p:nvSpPr>
        <p:spPr>
          <a:xfrm>
            <a:off x="731520" y="3639312"/>
            <a:ext cx="502920" cy="50292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" y="3762756"/>
            <a:ext cx="256032" cy="25603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417320" y="362102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number</a:t>
            </a:r>
            <a:endParaRPr lang="en-US" sz="1400"/>
          </a:p>
        </p:txBody>
      </p:sp>
      <p:sp>
        <p:nvSpPr>
          <p:cNvPr id="15" name="Text 10"/>
          <p:cNvSpPr txBox="1"/>
          <p:nvPr/>
        </p:nvSpPr>
        <p:spPr>
          <a:xfrm>
            <a:off x="1417320" y="389534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us confirm the model and check warranty details.</a:t>
            </a:r>
            <a:endParaRPr lang="en-US" sz="1100"/>
          </a:p>
        </p:txBody>
      </p:sp>
      <p:sp>
        <p:nvSpPr>
          <p:cNvPr id="16" name="Shape 11"/>
          <p:cNvSpPr/>
          <p:nvPr/>
        </p:nvSpPr>
        <p:spPr>
          <a:xfrm>
            <a:off x="731520" y="4352544"/>
            <a:ext cx="502920" cy="502920"/>
          </a:xfrm>
          <a:prstGeom prst="ellipse">
            <a:avLst/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964" y="4475988"/>
            <a:ext cx="256032" cy="25603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417320" y="433425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order number</a:t>
            </a:r>
            <a:endParaRPr lang="en-US" sz="1400"/>
          </a:p>
        </p:txBody>
      </p:sp>
      <p:sp>
        <p:nvSpPr>
          <p:cNvPr id="19" name="Text 13"/>
          <p:cNvSpPr txBox="1"/>
          <p:nvPr/>
        </p:nvSpPr>
        <p:spPr>
          <a:xfrm>
            <a:off x="1417320" y="4608576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Helps us locate the original order.</a:t>
            </a:r>
            <a:endParaRPr lang="en-US" sz="1100"/>
          </a:p>
        </p:txBody>
      </p:sp>
      <p:sp>
        <p:nvSpPr>
          <p:cNvPr id="20" name="Shape 14"/>
          <p:cNvSpPr/>
          <p:nvPr/>
        </p:nvSpPr>
        <p:spPr>
          <a:xfrm>
            <a:off x="731520" y="5065776"/>
            <a:ext cx="502920" cy="50292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964" y="5189220"/>
            <a:ext cx="256032" cy="25603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417320" y="50474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was purchased</a:t>
            </a:r>
            <a:endParaRPr lang="en-US" sz="1400"/>
          </a:p>
        </p:txBody>
      </p:sp>
      <p:sp>
        <p:nvSpPr>
          <p:cNvPr id="23" name="Text 16"/>
          <p:cNvSpPr txBox="1"/>
          <p:nvPr/>
        </p:nvSpPr>
        <p:spPr>
          <a:xfrm>
            <a:off x="1417320" y="532180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us whether it was purchased directly or through a dealer or distributor.</a:t>
            </a:r>
            <a:endParaRPr lang="en-US" sz="1100"/>
          </a:p>
        </p:txBody>
      </p:sp>
      <p:sp>
        <p:nvSpPr>
          <p:cNvPr id="24" name="Shape 17"/>
          <p:cNvSpPr/>
          <p:nvPr/>
        </p:nvSpPr>
        <p:spPr>
          <a:xfrm>
            <a:off x="731520" y="5779008"/>
            <a:ext cx="502920" cy="50292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964" y="5902452"/>
            <a:ext cx="256032" cy="25603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417320" y="57607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 or delivery date</a:t>
            </a:r>
            <a:endParaRPr lang="en-US" sz="1400"/>
          </a:p>
        </p:txBody>
      </p:sp>
      <p:sp>
        <p:nvSpPr>
          <p:cNvPr id="27" name="Text 19"/>
          <p:cNvSpPr txBox="1"/>
          <p:nvPr/>
        </p:nvSpPr>
        <p:spPr>
          <a:xfrm>
            <a:off x="1417320" y="60350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the approximate purchase or delivery date.</a:t>
            </a:r>
            <a:endParaRPr lang="en-US" sz="1100"/>
          </a:p>
        </p:txBody>
      </p:sp>
      <p:sp>
        <p:nvSpPr>
          <p:cNvPr id="28" name="Shape 20"/>
          <p:cNvSpPr/>
          <p:nvPr/>
        </p:nvSpPr>
        <p:spPr>
          <a:xfrm>
            <a:off x="731520" y="6517598"/>
            <a:ext cx="4749575" cy="5232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5C2D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060" y="6613185"/>
            <a:ext cx="256032" cy="256032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1214364" y="6577501"/>
            <a:ext cx="4136992" cy="394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dirty="0">
                <a:solidFill>
                  <a:srgbClr val="E6007E"/>
                </a:solidFill>
                <a:latin typeface="Arial"/>
                <a:ea typeface="Arial" pitchFamily="34" charset="-122"/>
                <a:cs typeface="Arial"/>
              </a:rPr>
              <a:t>Also helpful: </a:t>
            </a:r>
            <a:r>
              <a:rPr lang="en-US" sz="1100" dirty="0">
                <a:solidFill>
                  <a:srgbClr val="421953"/>
                </a:solidFill>
                <a:latin typeface="Arial"/>
                <a:ea typeface="Arial" pitchFamily="34" charset="-122"/>
                <a:cs typeface="Arial"/>
              </a:rPr>
              <a:t>Include a short description of the damage or defect, with clear photos when possible.</a:t>
            </a:r>
            <a:endParaRPr lang="en-US" sz="1100" dirty="0">
              <a:solidFill>
                <a:srgbClr val="421953"/>
              </a:solidFill>
              <a:latin typeface="Arial"/>
              <a:cs typeface="Arial"/>
            </a:endParaRPr>
          </a:p>
        </p:txBody>
      </p:sp>
      <p:sp>
        <p:nvSpPr>
          <p:cNvPr id="31" name="Text 22"/>
          <p:cNvSpPr txBox="1"/>
          <p:nvPr/>
        </p:nvSpPr>
        <p:spPr>
          <a:xfrm>
            <a:off x="5943600" y="22402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you'll receive from us</a:t>
            </a:r>
            <a:endParaRPr lang="en-US" sz="1800"/>
          </a:p>
        </p:txBody>
      </p:sp>
      <p:sp>
        <p:nvSpPr>
          <p:cNvPr id="32" name="Shape 23"/>
          <p:cNvSpPr/>
          <p:nvPr/>
        </p:nvSpPr>
        <p:spPr>
          <a:xfrm>
            <a:off x="5943600" y="2788920"/>
            <a:ext cx="502920" cy="502920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7044" y="2912364"/>
            <a:ext cx="256032" cy="256032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6629400" y="277063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RMA number</a:t>
            </a:r>
            <a:endParaRPr lang="en-US" sz="1400"/>
          </a:p>
        </p:txBody>
      </p:sp>
      <p:sp>
        <p:nvSpPr>
          <p:cNvPr id="35" name="Text 25"/>
          <p:cNvSpPr txBox="1"/>
          <p:nvPr/>
        </p:nvSpPr>
        <p:spPr>
          <a:xfrm>
            <a:off x="6629400" y="304495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unique reference for the request.</a:t>
            </a:r>
            <a:endParaRPr lang="en-US" sz="1100"/>
          </a:p>
        </p:txBody>
      </p:sp>
      <p:sp>
        <p:nvSpPr>
          <p:cNvPr id="36" name="Shape 26"/>
          <p:cNvSpPr/>
          <p:nvPr/>
        </p:nvSpPr>
        <p:spPr>
          <a:xfrm>
            <a:off x="5943600" y="3502152"/>
            <a:ext cx="502920" cy="502920"/>
          </a:xfrm>
          <a:prstGeom prst="ellipse">
            <a:avLst/>
          </a:prstGeom>
          <a:solidFill>
            <a:srgbClr val="61C6C6"/>
          </a:solidFill>
          <a:ln w="12700">
            <a:solidFill>
              <a:srgbClr val="61C6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67044" y="3625596"/>
            <a:ext cx="256032" cy="256032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6629400" y="348386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confirmation email</a:t>
            </a:r>
            <a:endParaRPr lang="en-US" sz="1400"/>
          </a:p>
        </p:txBody>
      </p:sp>
      <p:sp>
        <p:nvSpPr>
          <p:cNvPr id="39" name="Text 28"/>
          <p:cNvSpPr txBox="1"/>
          <p:nvPr/>
        </p:nvSpPr>
        <p:spPr>
          <a:xfrm>
            <a:off x="6629400" y="3758184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 when your item has shipped.</a:t>
            </a:r>
            <a:endParaRPr lang="en-US" sz="1100"/>
          </a:p>
        </p:txBody>
      </p:sp>
      <p:sp>
        <p:nvSpPr>
          <p:cNvPr id="40" name="Shape 29"/>
          <p:cNvSpPr/>
          <p:nvPr/>
        </p:nvSpPr>
        <p:spPr>
          <a:xfrm>
            <a:off x="5943600" y="4215384"/>
            <a:ext cx="502920" cy="502920"/>
          </a:xfrm>
          <a:prstGeom prst="ellipse">
            <a:avLst/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7044" y="4338828"/>
            <a:ext cx="256032" cy="256032"/>
          </a:xfrm>
          <a:prstGeom prst="rect">
            <a:avLst/>
          </a:prstGeom>
        </p:spPr>
      </p:pic>
      <p:sp>
        <p:nvSpPr>
          <p:cNvPr id="42" name="Text 30"/>
          <p:cNvSpPr txBox="1"/>
          <p:nvPr/>
        </p:nvSpPr>
        <p:spPr>
          <a:xfrm>
            <a:off x="6629400" y="419709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4219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tracking number</a:t>
            </a:r>
            <a:endParaRPr lang="en-US" sz="1400"/>
          </a:p>
        </p:txBody>
      </p:sp>
      <p:sp>
        <p:nvSpPr>
          <p:cNvPr id="43" name="Text 31"/>
          <p:cNvSpPr txBox="1"/>
          <p:nvPr/>
        </p:nvSpPr>
        <p:spPr>
          <a:xfrm>
            <a:off x="6629400" y="4471416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you can track the delivery.</a:t>
            </a:r>
            <a:endParaRPr lang="en-US" sz="1100"/>
          </a:p>
        </p:txBody>
      </p:sp>
      <p:sp>
        <p:nvSpPr>
          <p:cNvPr id="44" name="Shape 32"/>
          <p:cNvSpPr/>
          <p:nvPr/>
        </p:nvSpPr>
        <p:spPr>
          <a:xfrm>
            <a:off x="5943600" y="5074920"/>
            <a:ext cx="3657600" cy="2148840"/>
          </a:xfrm>
          <a:prstGeom prst="roundRect">
            <a:avLst>
              <a:gd name="adj" fmla="val 6383"/>
            </a:avLst>
          </a:prstGeom>
          <a:solidFill>
            <a:srgbClr val="421953"/>
          </a:solidFill>
          <a:ln w="12700">
            <a:solidFill>
              <a:srgbClr val="42195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33"/>
          <p:cNvSpPr txBox="1"/>
          <p:nvPr/>
        </p:nvSpPr>
        <p:spPr>
          <a:xfrm>
            <a:off x="6600979" y="526743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your request today</a:t>
            </a:r>
            <a:endParaRPr lang="en-US" sz="1700"/>
          </a:p>
        </p:txBody>
      </p:sp>
      <p:sp>
        <p:nvSpPr>
          <p:cNvPr id="46" name="Text 34"/>
          <p:cNvSpPr txBox="1"/>
          <p:nvPr/>
        </p:nvSpPr>
        <p:spPr>
          <a:xfrm>
            <a:off x="6217920" y="5577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F7C6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1–5 are usually completed within 5–7 business days</a:t>
            </a:r>
            <a:endParaRPr lang="en-US" sz="1150"/>
          </a:p>
        </p:txBody>
      </p:sp>
      <p:sp>
        <p:nvSpPr>
          <p:cNvPr id="47" name="Shape 35"/>
          <p:cNvSpPr/>
          <p:nvPr/>
        </p:nvSpPr>
        <p:spPr>
          <a:xfrm>
            <a:off x="6217920" y="6035040"/>
            <a:ext cx="384048" cy="384048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8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09360" y="6126480"/>
            <a:ext cx="201168" cy="201168"/>
          </a:xfrm>
          <a:prstGeom prst="rect">
            <a:avLst/>
          </a:prstGeom>
        </p:spPr>
      </p:pic>
      <p:sp>
        <p:nvSpPr>
          <p:cNvPr id="49" name="Text 36"/>
          <p:cNvSpPr txBox="1"/>
          <p:nvPr/>
        </p:nvSpPr>
        <p:spPr>
          <a:xfrm>
            <a:off x="6739128" y="60350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212-541-2455</a:t>
            </a:r>
            <a:endParaRPr lang="en-US" sz="1500"/>
          </a:p>
        </p:txBody>
      </p:sp>
      <p:sp>
        <p:nvSpPr>
          <p:cNvPr id="50" name="Shape 37"/>
          <p:cNvSpPr/>
          <p:nvPr/>
        </p:nvSpPr>
        <p:spPr>
          <a:xfrm>
            <a:off x="6217920" y="6537960"/>
            <a:ext cx="384048" cy="384048"/>
          </a:xfrm>
          <a:prstGeom prst="ellipse">
            <a:avLst/>
          </a:prstGeom>
          <a:solidFill>
            <a:srgbClr val="E6007E"/>
          </a:solidFill>
          <a:ln w="12700">
            <a:solidFill>
              <a:srgbClr val="E6007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1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360" y="6629400"/>
            <a:ext cx="201168" cy="201168"/>
          </a:xfrm>
          <a:prstGeom prst="rect">
            <a:avLst/>
          </a:prstGeom>
        </p:spPr>
      </p:pic>
      <p:sp>
        <p:nvSpPr>
          <p:cNvPr id="52" name="Text 38"/>
          <p:cNvSpPr txBox="1"/>
          <p:nvPr/>
        </p:nvSpPr>
        <p:spPr>
          <a:xfrm>
            <a:off x="6739128" y="65379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info@smirthwaite.com</a:t>
            </a:r>
            <a:endParaRPr lang="en-US" sz="1500"/>
          </a:p>
        </p:txBody>
      </p:sp>
      <p:sp>
        <p:nvSpPr>
          <p:cNvPr id="53" name="Text 39"/>
          <p:cNvSpPr txBox="1"/>
          <p:nvPr/>
        </p:nvSpPr>
        <p:spPr>
          <a:xfrm>
            <a:off x="457200" y="74066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706F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Smirthwaite USA LLC  ·  smirthwaite.com  ·  Page 2 of 2</a:t>
            </a:r>
            <a:endParaRPr lang="en-US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Smirthwaite Returns, Replacements &amp; Warranty Timeline</dc:title>
  <dc:subject>PptxGenJS Presentation</dc:subject>
  <dc:creator>Sarah Kemp</dc:creator>
  <cp:lastModifiedBy>Sarah Kemp</cp:lastModifiedBy>
  <cp:revision>13</cp:revision>
  <dcterms:created xsi:type="dcterms:W3CDTF">2026-09-30T12:56:29Z</dcterms:created>
  <dcterms:modified xsi:type="dcterms:W3CDTF">2026-10-02T13:29:36Z</dcterms:modified>
</cp:coreProperties>
</file>